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0" r:id="rId3"/>
    <p:sldId id="257" r:id="rId4"/>
    <p:sldId id="258" r:id="rId5"/>
    <p:sldId id="259" r:id="rId6"/>
    <p:sldId id="260" r:id="rId7"/>
    <p:sldId id="269" r:id="rId8"/>
    <p:sldId id="271" r:id="rId9"/>
    <p:sldId id="262" r:id="rId10"/>
    <p:sldId id="272" r:id="rId11"/>
    <p:sldId id="273" r:id="rId12"/>
    <p:sldId id="274" r:id="rId13"/>
    <p:sldId id="263" r:id="rId14"/>
    <p:sldId id="264" r:id="rId15"/>
    <p:sldId id="266" r:id="rId16"/>
    <p:sldId id="26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10" autoAdjust="0"/>
    <p:restoredTop sz="94660"/>
  </p:normalViewPr>
  <p:slideViewPr>
    <p:cSldViewPr>
      <p:cViewPr>
        <p:scale>
          <a:sx n="74" d="100"/>
          <a:sy n="74" d="100"/>
        </p:scale>
        <p:origin x="-38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65B3C3-4BE7-40FA-AA4C-082FFD9788A7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1AB14D-8F41-4FBB-97ED-D5A1F17A6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489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AB14D-8F41-4FBB-97ED-D5A1F17A62B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119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AB14D-8F41-4FBB-97ED-D5A1F17A62B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626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AB14D-8F41-4FBB-97ED-D5A1F17A62B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349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AB14D-8F41-4FBB-97ED-D5A1F17A62B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538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A88FE-5664-42A5-8C4E-47265BB84610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8349F-50CC-4F93-876E-509C1D7C7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126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A88FE-5664-42A5-8C4E-47265BB84610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8349F-50CC-4F93-876E-509C1D7C7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412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A88FE-5664-42A5-8C4E-47265BB84610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8349F-50CC-4F93-876E-509C1D7C7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641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A88FE-5664-42A5-8C4E-47265BB84610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8349F-50CC-4F93-876E-509C1D7C7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393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A88FE-5664-42A5-8C4E-47265BB84610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8349F-50CC-4F93-876E-509C1D7C7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208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A88FE-5664-42A5-8C4E-47265BB84610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8349F-50CC-4F93-876E-509C1D7C7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754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A88FE-5664-42A5-8C4E-47265BB84610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8349F-50CC-4F93-876E-509C1D7C7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973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A88FE-5664-42A5-8C4E-47265BB84610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8349F-50CC-4F93-876E-509C1D7C7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170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A88FE-5664-42A5-8C4E-47265BB84610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8349F-50CC-4F93-876E-509C1D7C7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340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A88FE-5664-42A5-8C4E-47265BB84610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8349F-50CC-4F93-876E-509C1D7C7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910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A88FE-5664-42A5-8C4E-47265BB84610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8349F-50CC-4F93-876E-509C1D7C7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080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A88FE-5664-42A5-8C4E-47265BB84610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8349F-50CC-4F93-876E-509C1D7C7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083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file:///D:\f%20drive\gardening-de.j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file:///D:\f%20drive\kids-playing-soccer.jpg" TargetMode="External"/><Relationship Id="rId5" Type="http://schemas.openxmlformats.org/officeDocument/2006/relationships/hyperlink" Target="file:///D:\f%20drive\reading-book.jpg" TargetMode="External"/><Relationship Id="rId4" Type="http://schemas.openxmlformats.org/officeDocument/2006/relationships/hyperlink" Target="file:///D:\f%20drive\drinking%20glass%20of%20water.jpg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file:///D:\f%20drive\learning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00200" y="2209800"/>
            <a:ext cx="5486400" cy="12618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Content Placeholder 4"/>
          <p:cNvSpPr>
            <a:spLocks noGrp="1"/>
          </p:cNvSpPr>
          <p:nvPr/>
        </p:nvSpPr>
        <p:spPr>
          <a:xfrm>
            <a:off x="457200" y="800100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28600" y="1828800"/>
            <a:ext cx="7745569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4000" b="0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cs typeface="Times New Roman" pitchFamily="18" charset="0"/>
              </a:rPr>
              <a:t>Noor-e-</a:t>
            </a:r>
            <a:r>
              <a:rPr kumimoji="0" lang="en-US" sz="4000" b="0" i="0" u="none" strike="noStrike" cap="none" normalizeH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cs typeface="Times New Roman" pitchFamily="18" charset="0"/>
              </a:rPr>
              <a:t>Alam</a:t>
            </a:r>
            <a:r>
              <a:rPr kumimoji="0" lang="en-US" sz="4000" b="0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cs typeface="Times New Roman" pitchFamily="18" charset="0"/>
              </a:rPr>
              <a:t>Jhilu</a:t>
            </a:r>
            <a:r>
              <a:rPr lang="en-US" sz="4000" dirty="0" smtClean="0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                              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dirty="0" smtClean="0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(</a:t>
            </a:r>
            <a:r>
              <a:rPr kumimoji="0" lang="en-US" sz="4000" b="0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cs typeface="Times New Roman" pitchFamily="18" charset="0"/>
              </a:rPr>
              <a:t>M.A in English </a:t>
            </a:r>
            <a:r>
              <a:rPr kumimoji="0" lang="en-US" sz="4000" b="0" i="0" u="none" strike="noStrike" cap="none" normalizeH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cs typeface="Times New Roman" pitchFamily="18" charset="0"/>
              </a:rPr>
              <a:t>B.Ed</a:t>
            </a:r>
            <a:r>
              <a:rPr kumimoji="0" lang="en-US" sz="4000" b="0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cs typeface="Times New Roman" pitchFamily="18" charset="0"/>
              </a:rPr>
              <a:t>)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Senior Assistant Teacher (English)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dirty="0" err="1" smtClean="0">
                <a:solidFill>
                  <a:srgbClr val="7030A0"/>
                </a:solidFill>
                <a:latin typeface="Calibri" pitchFamily="34" charset="0"/>
                <a:cs typeface="Vrinda" pitchFamily="2" charset="0"/>
              </a:rPr>
              <a:t>Ikrashi</a:t>
            </a:r>
            <a:r>
              <a:rPr lang="en-US" sz="4000" dirty="0" smtClean="0">
                <a:solidFill>
                  <a:srgbClr val="7030A0"/>
                </a:solidFill>
                <a:latin typeface="Calibri" pitchFamily="34" charset="0"/>
                <a:cs typeface="Vrinda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Calibri" pitchFamily="34" charset="0"/>
                <a:cs typeface="Vrinda" pitchFamily="2" charset="0"/>
              </a:rPr>
              <a:t>Adarsha</a:t>
            </a:r>
            <a:r>
              <a:rPr lang="en-US" sz="4000" dirty="0" smtClean="0">
                <a:solidFill>
                  <a:srgbClr val="7030A0"/>
                </a:solidFill>
                <a:latin typeface="Calibri" pitchFamily="34" charset="0"/>
                <a:cs typeface="Vrinda" pitchFamily="2" charset="0"/>
              </a:rPr>
              <a:t> high school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Vrinda" pitchFamily="2" charset="0"/>
              </a:rPr>
              <a:t>Mobile: 01779543648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Vrinda" pitchFamily="2" charset="0"/>
              </a:rPr>
              <a:t>Email: </a:t>
            </a:r>
            <a:r>
              <a:rPr lang="en-US" sz="4000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Vrinda" pitchFamily="2" charset="0"/>
              </a:rPr>
              <a:t>noorealamjhilu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Vrinda" pitchFamily="2" charset="0"/>
              </a:rPr>
              <a:t>@yahoo.com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 descr="S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77000" y="1364144"/>
            <a:ext cx="2536316" cy="28105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Flowchart: Process 6"/>
          <p:cNvSpPr/>
          <p:nvPr/>
        </p:nvSpPr>
        <p:spPr>
          <a:xfrm>
            <a:off x="609600" y="449744"/>
            <a:ext cx="6248400" cy="914400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 smtClean="0">
                <a:solidFill>
                  <a:schemeClr val="tx1"/>
                </a:solidFill>
              </a:rPr>
              <a:t>Teacher  introduction  </a:t>
            </a:r>
            <a:endParaRPr lang="en-US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7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49369" y="5020370"/>
            <a:ext cx="7625723" cy="1727868"/>
            <a:chOff x="49369" y="5020370"/>
            <a:chExt cx="7625723" cy="172786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69" y="5020370"/>
              <a:ext cx="2596523" cy="1727868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2645892" y="5486208"/>
              <a:ext cx="5029200" cy="58477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tx1"/>
                  </a:solidFill>
                </a:rPr>
                <a:t>I saw a tiger going away.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8347" y="3266531"/>
            <a:ext cx="7770253" cy="1594708"/>
            <a:chOff x="78347" y="3266531"/>
            <a:chExt cx="7770253" cy="159470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47" y="3266531"/>
              <a:ext cx="2563839" cy="1594708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645892" y="3771497"/>
              <a:ext cx="5202708" cy="58477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tx1"/>
                  </a:solidFill>
                </a:rPr>
                <a:t>He went out for enjoying rain.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7223" y="228599"/>
            <a:ext cx="7578370" cy="2895599"/>
            <a:chOff x="47223" y="228599"/>
            <a:chExt cx="7578370" cy="289559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23" y="228599"/>
              <a:ext cx="2594963" cy="2895599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596393" y="1676865"/>
              <a:ext cx="5029200" cy="58477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tx1"/>
                  </a:solidFill>
                </a:rPr>
                <a:t>Juggling is a good exercise.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</p:grpSp>
      <p:sp>
        <p:nvSpPr>
          <p:cNvPr id="9" name="Horizontal Scroll 8"/>
          <p:cNvSpPr/>
          <p:nvPr/>
        </p:nvSpPr>
        <p:spPr>
          <a:xfrm>
            <a:off x="2551317" y="228600"/>
            <a:ext cx="6592683" cy="1219200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Look! There are difference between gerund and present participle.  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2" name="Up Arrow Callout 11"/>
          <p:cNvSpPr/>
          <p:nvPr/>
        </p:nvSpPr>
        <p:spPr>
          <a:xfrm>
            <a:off x="5847658" y="2514600"/>
            <a:ext cx="1827434" cy="751931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</a:rPr>
              <a:t>gerund</a:t>
            </a:r>
            <a:endParaRPr lang="en-US" dirty="0"/>
          </a:p>
        </p:txBody>
      </p:sp>
      <p:sp>
        <p:nvSpPr>
          <p:cNvPr id="13" name="Up Arrow Callout 12"/>
          <p:cNvSpPr/>
          <p:nvPr/>
        </p:nvSpPr>
        <p:spPr>
          <a:xfrm>
            <a:off x="4267200" y="6043079"/>
            <a:ext cx="3358393" cy="751931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prstClr val="black"/>
                </a:solidFill>
              </a:rPr>
              <a:t>Present participle</a:t>
            </a:r>
            <a:endParaRPr lang="en-US" dirty="0"/>
          </a:p>
        </p:txBody>
      </p:sp>
      <p:sp>
        <p:nvSpPr>
          <p:cNvPr id="14" name="Up Arrow Callout 13"/>
          <p:cNvSpPr/>
          <p:nvPr/>
        </p:nvSpPr>
        <p:spPr>
          <a:xfrm>
            <a:off x="5798159" y="4485273"/>
            <a:ext cx="1827434" cy="751931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</a:rPr>
              <a:t>gerund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68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rrs Pond Photo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152400"/>
            <a:ext cx="9347200" cy="7010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3042" y="1562099"/>
            <a:ext cx="7924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1. </a:t>
            </a:r>
            <a:r>
              <a:rPr lang="en-US" sz="3600" dirty="0"/>
              <a:t>My fibrate hobby </a:t>
            </a:r>
            <a:r>
              <a:rPr lang="en-US" sz="3600" dirty="0" smtClean="0"/>
              <a:t>is gardening . After getting up from bed, I go to my garden every morning. Wearing old dress and being ready I work there for an hour. Then  Taking a bath, having break fast and wearing uniform </a:t>
            </a:r>
            <a:r>
              <a:rPr lang="en-US" sz="3600" dirty="0"/>
              <a:t>I go to school for </a:t>
            </a:r>
            <a:r>
              <a:rPr lang="en-US" sz="3600" dirty="0" smtClean="0"/>
              <a:t>learning. In this time I see many students going to school.  </a:t>
            </a:r>
            <a:endParaRPr lang="en-US" sz="3600" dirty="0"/>
          </a:p>
        </p:txBody>
      </p:sp>
      <p:sp>
        <p:nvSpPr>
          <p:cNvPr id="4" name="Flowchart: Document 3"/>
          <p:cNvSpPr/>
          <p:nvPr/>
        </p:nvSpPr>
        <p:spPr>
          <a:xfrm>
            <a:off x="1676400" y="0"/>
            <a:ext cx="5105400" cy="914400"/>
          </a:xfrm>
          <a:prstGeom prst="flowChartDocumen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Find out Gerund and present participle</a:t>
            </a:r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28391" y="1676400"/>
            <a:ext cx="4881809" cy="3600182"/>
            <a:chOff x="528391" y="1676400"/>
            <a:chExt cx="4881809" cy="3600182"/>
          </a:xfrm>
        </p:grpSpPr>
        <p:sp>
          <p:nvSpPr>
            <p:cNvPr id="6" name="5-Point Star 5"/>
            <p:cNvSpPr/>
            <p:nvPr/>
          </p:nvSpPr>
          <p:spPr>
            <a:xfrm>
              <a:off x="5105400" y="1676400"/>
              <a:ext cx="304800" cy="381000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5-Point Star 6"/>
            <p:cNvSpPr/>
            <p:nvPr/>
          </p:nvSpPr>
          <p:spPr>
            <a:xfrm>
              <a:off x="533042" y="2247900"/>
              <a:ext cx="304800" cy="381000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3628623" y="2755543"/>
              <a:ext cx="304800" cy="381000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5-Point Star 8"/>
            <p:cNvSpPr/>
            <p:nvPr/>
          </p:nvSpPr>
          <p:spPr>
            <a:xfrm>
              <a:off x="2209800" y="3824257"/>
              <a:ext cx="304800" cy="381000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5-Point Star 9"/>
            <p:cNvSpPr/>
            <p:nvPr/>
          </p:nvSpPr>
          <p:spPr>
            <a:xfrm>
              <a:off x="4800600" y="3824257"/>
              <a:ext cx="304800" cy="381000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5-Point Star 10"/>
            <p:cNvSpPr/>
            <p:nvPr/>
          </p:nvSpPr>
          <p:spPr>
            <a:xfrm>
              <a:off x="1974761" y="4389317"/>
              <a:ext cx="304800" cy="381000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5-Point Star 11"/>
            <p:cNvSpPr/>
            <p:nvPr/>
          </p:nvSpPr>
          <p:spPr>
            <a:xfrm>
              <a:off x="528391" y="4895582"/>
              <a:ext cx="304800" cy="381000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5-Point Star 12"/>
          <p:cNvSpPr/>
          <p:nvPr/>
        </p:nvSpPr>
        <p:spPr>
          <a:xfrm>
            <a:off x="533042" y="5562600"/>
            <a:ext cx="304800" cy="3810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379372" y="914400"/>
            <a:ext cx="1977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</a:rPr>
              <a:t>Gerund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72200" y="722293"/>
            <a:ext cx="1568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Present participle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59147" y="6086414"/>
            <a:ext cx="8688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Gerunds are words that are formed with verbs but act as nouns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11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rrs Pond Photo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152400"/>
            <a:ext cx="9347200" cy="7010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3042" y="1562099"/>
            <a:ext cx="7924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EXAMPLES</a:t>
            </a:r>
          </a:p>
          <a:p>
            <a:endParaRPr lang="en-US" sz="3600" dirty="0"/>
          </a:p>
          <a:p>
            <a:pPr marL="742950" indent="-742950">
              <a:buFont typeface="+mj-lt"/>
              <a:buAutoNum type="arabicParenR"/>
            </a:pPr>
            <a:r>
              <a:rPr lang="en-US" sz="3600" dirty="0"/>
              <a:t>I heard someone singing</a:t>
            </a:r>
            <a:r>
              <a:rPr lang="en-US" sz="3600" dirty="0" smtClean="0"/>
              <a:t>.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3600" dirty="0"/>
              <a:t>He saw his friend walking along the road.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3600" dirty="0"/>
              <a:t>I can smell something burning!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3600" dirty="0"/>
              <a:t>I watched the birds flying away.</a:t>
            </a:r>
          </a:p>
          <a:p>
            <a:pPr marL="742950" indent="-742950">
              <a:buFont typeface="+mj-lt"/>
              <a:buAutoNum type="arabicParenR"/>
            </a:pPr>
            <a:endParaRPr lang="en-US" sz="3600" dirty="0"/>
          </a:p>
        </p:txBody>
      </p:sp>
      <p:sp>
        <p:nvSpPr>
          <p:cNvPr id="4" name="Flowchart: Document 3"/>
          <p:cNvSpPr/>
          <p:nvPr/>
        </p:nvSpPr>
        <p:spPr>
          <a:xfrm>
            <a:off x="1676400" y="0"/>
            <a:ext cx="5105400" cy="914400"/>
          </a:xfrm>
          <a:prstGeom prst="flowChartDocumen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Present participle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625" y="5609359"/>
            <a:ext cx="89919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 present participle is a verb form (or verbal)--made by adding -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ing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to the base--that often functions as an adjective. 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503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1905000" y="533400"/>
            <a:ext cx="4191000" cy="1219200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032715" y="727501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 work</a:t>
            </a:r>
            <a:endParaRPr lang="en-US" sz="4800" b="1" u="sng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2410495"/>
            <a:ext cx="80772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3600" dirty="0" smtClean="0">
                <a:solidFill>
                  <a:schemeClr val="tx1"/>
                </a:solidFill>
              </a:rPr>
              <a:t> My fibrate hobby is………………………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3256208"/>
            <a:ext cx="80772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3600" dirty="0" smtClean="0">
                <a:solidFill>
                  <a:schemeClr val="tx1"/>
                </a:solidFill>
              </a:rPr>
              <a:t> We need safe…………………water .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4114800"/>
            <a:ext cx="80772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3600" dirty="0" smtClean="0"/>
              <a:t> </a:t>
            </a:r>
            <a:r>
              <a:rPr lang="en-US" sz="3600" dirty="0" smtClean="0">
                <a:solidFill>
                  <a:schemeClr val="tx1"/>
                </a:solidFill>
              </a:rPr>
              <a:t> ……. is a good exercise.  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5181600"/>
            <a:ext cx="80391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3600" dirty="0" smtClean="0">
                <a:solidFill>
                  <a:schemeClr val="tx1"/>
                </a:solidFill>
              </a:rPr>
              <a:t> ……………books is a good habit .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6" name="5-Point Star 5">
            <a:hlinkClick r:id="rId3" action="ppaction://hlinkfile"/>
          </p:cNvPr>
          <p:cNvSpPr/>
          <p:nvPr/>
        </p:nvSpPr>
        <p:spPr>
          <a:xfrm>
            <a:off x="5638800" y="2733660"/>
            <a:ext cx="228600" cy="23814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>
            <a:hlinkClick r:id="rId4" action="ppaction://hlinkfile"/>
          </p:cNvPr>
          <p:cNvSpPr/>
          <p:nvPr/>
        </p:nvSpPr>
        <p:spPr>
          <a:xfrm>
            <a:off x="4572000" y="3464059"/>
            <a:ext cx="457200" cy="23062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>
            <a:hlinkClick r:id="rId5" action="ppaction://hlinkfile"/>
          </p:cNvPr>
          <p:cNvSpPr/>
          <p:nvPr/>
        </p:nvSpPr>
        <p:spPr>
          <a:xfrm>
            <a:off x="1752600" y="5410200"/>
            <a:ext cx="3048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>
            <a:hlinkClick r:id="rId6" action="ppaction://hlinkfile"/>
          </p:cNvPr>
          <p:cNvSpPr/>
          <p:nvPr/>
        </p:nvSpPr>
        <p:spPr>
          <a:xfrm>
            <a:off x="1676400" y="4343400"/>
            <a:ext cx="381000" cy="304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4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4" grpId="0" animBg="1"/>
      <p:bldP spid="5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evel 2"/>
          <p:cNvSpPr/>
          <p:nvPr/>
        </p:nvSpPr>
        <p:spPr>
          <a:xfrm>
            <a:off x="533400" y="727204"/>
            <a:ext cx="6324600" cy="1012686"/>
          </a:xfrm>
          <a:prstGeom prst="beve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948" y="879604"/>
            <a:ext cx="5995652" cy="707886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Follow the correct answer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2286000"/>
            <a:ext cx="6934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Gardening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Drinking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playing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reading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2125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ft-Right Arrow 6"/>
          <p:cNvSpPr/>
          <p:nvPr/>
        </p:nvSpPr>
        <p:spPr>
          <a:xfrm>
            <a:off x="152400" y="5042527"/>
            <a:ext cx="8763000" cy="1282073"/>
          </a:xfrm>
          <a:prstGeom prst="left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Bevel 3"/>
          <p:cNvSpPr/>
          <p:nvPr/>
        </p:nvSpPr>
        <p:spPr>
          <a:xfrm>
            <a:off x="1905000" y="609600"/>
            <a:ext cx="4648200" cy="1168063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197994" y="628918"/>
            <a:ext cx="40622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Home work</a:t>
            </a:r>
            <a:endParaRPr lang="en-US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981200"/>
            <a:ext cx="5562599" cy="29089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5373469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You will make 5 sentences using of gerund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2253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76200"/>
            <a:ext cx="9104213" cy="6781800"/>
            <a:chOff x="0" y="76200"/>
            <a:chExt cx="9104213" cy="67818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6200"/>
              <a:ext cx="9104213" cy="6781800"/>
            </a:xfrm>
            <a:prstGeom prst="rect">
              <a:avLst/>
            </a:prstGeom>
          </p:spPr>
        </p:pic>
        <p:pic>
          <p:nvPicPr>
            <p:cNvPr id="5" name="Picture 4" descr="SD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8200" y="1426335"/>
              <a:ext cx="2536316" cy="281051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296677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-304800"/>
            <a:ext cx="7162800" cy="156966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WELCOME</a:t>
            </a:r>
            <a:endParaRPr lang="en-US" sz="9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 rot="10800000" flipV="1">
            <a:off x="3733800" y="4724400"/>
            <a:ext cx="1447800" cy="9233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C00000"/>
                </a:solidFill>
              </a:rPr>
              <a:t>To </a:t>
            </a:r>
            <a:endParaRPr lang="en-US" sz="54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762000" y="5562597"/>
            <a:ext cx="6781800" cy="1200329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7030A0"/>
                </a:solidFill>
              </a:rPr>
              <a:t>	English</a:t>
            </a:r>
            <a:r>
              <a:rPr lang="en-US" sz="7200" dirty="0" smtClean="0">
                <a:solidFill>
                  <a:srgbClr val="7030A0"/>
                </a:solidFill>
              </a:rPr>
              <a:t> class</a:t>
            </a:r>
            <a:endParaRPr lang="en-US" sz="7200" dirty="0">
              <a:solidFill>
                <a:srgbClr val="7030A0"/>
              </a:solidFill>
            </a:endParaRPr>
          </a:p>
        </p:txBody>
      </p:sp>
      <p:pic>
        <p:nvPicPr>
          <p:cNvPr id="5" name="Picture 2" descr="C:\Users\PC\Desktop\Downloaded doc\ros037.gif"/>
          <p:cNvPicPr>
            <a:picLocks noChangeAspect="1" noChangeArrowheads="1" noCrop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0" y="991472"/>
            <a:ext cx="9144000" cy="38172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1749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>
          <a:xfrm>
            <a:off x="685800" y="871470"/>
            <a:ext cx="7315200" cy="3785652"/>
          </a:xfrm>
          <a:prstGeom prst="flowChartAlternateProces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66800" y="1249501"/>
            <a:ext cx="6324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Subject :-English 2</a:t>
            </a:r>
            <a:r>
              <a:rPr lang="en-US" sz="4400" b="1" baseline="30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nd</a:t>
            </a: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paper</a:t>
            </a:r>
          </a:p>
          <a:p>
            <a:pPr algn="ctr"/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Class:-Nine </a:t>
            </a:r>
          </a:p>
          <a:p>
            <a:pPr algn="ctr"/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Unite:-Four</a:t>
            </a:r>
          </a:p>
          <a:p>
            <a:pPr algn="ctr"/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Lesson:-2</a:t>
            </a:r>
          </a:p>
          <a:p>
            <a:pPr algn="ctr"/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Time:40min</a:t>
            </a:r>
            <a:endParaRPr lang="en-US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051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3505200" y="3733800"/>
            <a:ext cx="1600200" cy="13716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Alternate Process 4"/>
          <p:cNvSpPr/>
          <p:nvPr/>
        </p:nvSpPr>
        <p:spPr>
          <a:xfrm>
            <a:off x="304800" y="609600"/>
            <a:ext cx="7924800" cy="614065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33400" y="533400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Pre-Knowledge verification</a:t>
            </a:r>
            <a:endParaRPr lang="en-U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016" y="4588829"/>
            <a:ext cx="1955567" cy="130371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397" y="1984641"/>
            <a:ext cx="2239203" cy="149280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47918"/>
            <a:ext cx="2514600" cy="166277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789887"/>
            <a:ext cx="2667000" cy="17860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3962400" y="3858161"/>
            <a:ext cx="114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FF0000"/>
                </a:solidFill>
              </a:rPr>
              <a:t>?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 rot="20197837">
            <a:off x="5170754" y="3355043"/>
            <a:ext cx="609600" cy="402513"/>
          </a:xfrm>
          <a:prstGeom prst="rightArrow">
            <a:avLst>
              <a:gd name="adj1" fmla="val 50000"/>
              <a:gd name="adj2" fmla="val 50064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Arrow 13"/>
          <p:cNvSpPr/>
          <p:nvPr/>
        </p:nvSpPr>
        <p:spPr>
          <a:xfrm rot="2011655">
            <a:off x="3240408" y="3607957"/>
            <a:ext cx="457200" cy="2825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Arrow 14"/>
          <p:cNvSpPr/>
          <p:nvPr/>
        </p:nvSpPr>
        <p:spPr>
          <a:xfrm rot="19894826">
            <a:off x="3154750" y="4962349"/>
            <a:ext cx="685800" cy="302039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Arrow 15"/>
          <p:cNvSpPr/>
          <p:nvPr/>
        </p:nvSpPr>
        <p:spPr>
          <a:xfrm rot="12481012">
            <a:off x="5039727" y="4958410"/>
            <a:ext cx="522873" cy="37559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838200" y="3808636"/>
            <a:ext cx="1905000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Swimming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838200" y="6219842"/>
            <a:ext cx="14478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Eating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6398630" y="3547026"/>
            <a:ext cx="1447800" cy="52322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Cooking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6574664" y="6163635"/>
            <a:ext cx="1426335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Playing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0559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  <p:bldP spid="2" grpId="0"/>
      <p:bldP spid="10" grpId="0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685800" y="381000"/>
            <a:ext cx="7010400" cy="1219200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262130" y="685800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Pre-knowledge Verification</a:t>
            </a:r>
            <a:endParaRPr lang="en-US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718120"/>
            <a:ext cx="2661179" cy="16072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815" y="1828800"/>
            <a:ext cx="2125785" cy="149656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199" y="3869534"/>
            <a:ext cx="2661179" cy="176926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228563"/>
            <a:ext cx="2133600" cy="1447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14" name="Straight Arrow Connector 13"/>
          <p:cNvCxnSpPr/>
          <p:nvPr/>
        </p:nvCxnSpPr>
        <p:spPr>
          <a:xfrm>
            <a:off x="7848600" y="2667000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458200" y="2362200"/>
            <a:ext cx="5334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?</a:t>
            </a:r>
            <a:endParaRPr lang="en-US" sz="3200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7848600" y="4800600"/>
            <a:ext cx="3048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305800" y="4507468"/>
            <a:ext cx="533400" cy="5847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?</a:t>
            </a:r>
            <a:endParaRPr lang="en-US" sz="3200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685800" y="2577084"/>
            <a:ext cx="4572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52400" y="2373868"/>
            <a:ext cx="457200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/>
              <a:t>?</a:t>
            </a:r>
            <a:endParaRPr lang="en-US" sz="3600" dirty="0"/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685800" y="48768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52400" y="4507468"/>
            <a:ext cx="533400" cy="70788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/>
              <a:t>?</a:t>
            </a:r>
            <a:endParaRPr lang="en-US" sz="4000" dirty="0"/>
          </a:p>
        </p:txBody>
      </p:sp>
      <p:sp>
        <p:nvSpPr>
          <p:cNvPr id="16" name="TextBox 15"/>
          <p:cNvSpPr txBox="1"/>
          <p:nvPr/>
        </p:nvSpPr>
        <p:spPr>
          <a:xfrm>
            <a:off x="-21766" y="2426573"/>
            <a:ext cx="1531814" cy="5847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Walking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-19318" y="4569023"/>
            <a:ext cx="1430628" cy="5847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Talking</a:t>
            </a:r>
            <a:endParaRPr lang="en-US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7543800" y="2362199"/>
            <a:ext cx="1600200" cy="5847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Printing</a:t>
            </a:r>
            <a:endParaRPr lang="en-US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7711225" y="4508212"/>
            <a:ext cx="1414530" cy="5847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Rising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470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15" grpId="0" animBg="1"/>
      <p:bldP spid="18" grpId="0" animBg="1"/>
      <p:bldP spid="21" grpId="0" animBg="1"/>
      <p:bldP spid="26" grpId="0" animBg="1"/>
      <p:bldP spid="16" grpId="0" animBg="1"/>
      <p:bldP spid="19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xplosion 2 4"/>
          <p:cNvSpPr/>
          <p:nvPr/>
        </p:nvSpPr>
        <p:spPr>
          <a:xfrm>
            <a:off x="381000" y="1905000"/>
            <a:ext cx="8915400" cy="4191000"/>
          </a:xfrm>
          <a:prstGeom prst="irregularSeal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own Ribbon 2"/>
          <p:cNvSpPr/>
          <p:nvPr/>
        </p:nvSpPr>
        <p:spPr>
          <a:xfrm>
            <a:off x="228600" y="457200"/>
            <a:ext cx="8610600" cy="1143000"/>
          </a:xfrm>
          <a:prstGeom prst="ribbo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590800" y="685800"/>
            <a:ext cx="39624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Today lesson</a:t>
            </a:r>
            <a:endParaRPr lang="en-US" sz="4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41620" y="3340098"/>
            <a:ext cx="55593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   Gerund and </a:t>
            </a:r>
          </a:p>
          <a:p>
            <a:r>
              <a:rPr lang="en-US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Present participle </a:t>
            </a:r>
            <a:endParaRPr lang="en-US" sz="4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979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2494643"/>
              </p:ext>
            </p:extLst>
          </p:nvPr>
        </p:nvGraphicFramePr>
        <p:xfrm>
          <a:off x="3935413" y="3124200"/>
          <a:ext cx="1271587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Packager Shell Object" showAsIcon="1" r:id="rId3" imgW="1271160" imgH="607680" progId="Package">
                  <p:embed/>
                </p:oleObj>
              </mc:Choice>
              <mc:Fallback>
                <p:oleObj name="Packager Shell Object" showAsIcon="1" r:id="rId3" imgW="1271160" imgH="6076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35413" y="3124200"/>
                        <a:ext cx="1271587" cy="608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04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rrs Pond Photo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1" y="-228600"/>
            <a:ext cx="9428767" cy="70715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2600" y="333777"/>
            <a:ext cx="5095240" cy="11079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</a:rPr>
              <a:t>Objectives: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1886755"/>
            <a:ext cx="741807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By the end  of the lesson students will have </a:t>
            </a:r>
            <a:br>
              <a:rPr lang="en-US" sz="4000" b="1" dirty="0" smtClean="0">
                <a:solidFill>
                  <a:srgbClr val="002060"/>
                </a:solidFill>
              </a:rPr>
            </a:br>
            <a:endParaRPr lang="en-US" sz="4000" b="1" dirty="0" smtClean="0">
              <a:solidFill>
                <a:srgbClr val="002060"/>
              </a:solidFill>
            </a:endParaRPr>
          </a:p>
          <a:p>
            <a:pPr marL="342900" indent="-342900">
              <a:buAutoNum type="arabicPeriod"/>
            </a:pPr>
            <a:r>
              <a:rPr lang="en-US" sz="4000" b="1" dirty="0" smtClean="0">
                <a:solidFill>
                  <a:srgbClr val="002060"/>
                </a:solidFill>
              </a:rPr>
              <a:t>practiced  Gerund.</a:t>
            </a:r>
          </a:p>
          <a:p>
            <a:pPr marL="342900" indent="-342900">
              <a:buAutoNum type="arabicPeriod"/>
            </a:pP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</a:rPr>
              <a:t>differentiated gerund-present </a:t>
            </a:r>
            <a:r>
              <a:rPr lang="en-US" sz="4000" b="1" dirty="0">
                <a:solidFill>
                  <a:srgbClr val="002060"/>
                </a:solidFill>
              </a:rPr>
              <a:t>participle </a:t>
            </a:r>
          </a:p>
          <a:p>
            <a:pPr marL="342900" indent="-342900">
              <a:buAutoNum type="arabicPeriod"/>
            </a:pPr>
            <a:r>
              <a:rPr lang="en-US" sz="4000" b="1" dirty="0" smtClean="0">
                <a:solidFill>
                  <a:srgbClr val="002060"/>
                </a:solidFill>
              </a:rPr>
              <a:t>Made the sentences using gerund.</a:t>
            </a:r>
          </a:p>
          <a:p>
            <a:pPr marL="342900" indent="-342900"/>
            <a:endParaRPr lang="en-US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83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1558" y="381000"/>
            <a:ext cx="8305800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Read the Sentence carefully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2286000"/>
            <a:ext cx="22860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chemeClr val="tx1"/>
                </a:solidFill>
              </a:rPr>
              <a:t>Learning</a:t>
            </a:r>
            <a:endParaRPr lang="en-US" sz="3200" b="1" u="sng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93772" y="2286000"/>
            <a:ext cx="50292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is a continuous process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2971800"/>
            <a:ext cx="2286000" cy="5847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chemeClr val="tx2">
                    <a:lumMod val="75000"/>
                  </a:schemeClr>
                </a:solidFill>
              </a:rPr>
              <a:t>Walking </a:t>
            </a:r>
            <a:endParaRPr lang="en-US" sz="3200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0400" y="2971800"/>
            <a:ext cx="5029200" cy="5847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s good for health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3733799"/>
            <a:ext cx="2223752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chemeClr val="tx1"/>
                </a:solidFill>
              </a:rPr>
              <a:t>Reading</a:t>
            </a:r>
            <a:endParaRPr lang="en-US" sz="3200" b="1" u="sng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17572" y="3733800"/>
            <a:ext cx="5105400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books is a good habit.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4495800"/>
            <a:ext cx="2286000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Stop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24200" y="4507468"/>
            <a:ext cx="3124200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chemeClr val="tx1"/>
                </a:solidFill>
              </a:rPr>
              <a:t>writing </a:t>
            </a:r>
            <a:endParaRPr lang="en-US" sz="3200" b="1" u="sng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" y="5334000"/>
            <a:ext cx="24384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He learns 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3429000" y="5334000"/>
            <a:ext cx="35814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u="sng" dirty="0" smtClean="0"/>
              <a:t>drawing</a:t>
            </a:r>
            <a:endParaRPr lang="en-US" sz="3200" b="1" u="sng" dirty="0"/>
          </a:p>
        </p:txBody>
      </p:sp>
      <p:sp>
        <p:nvSpPr>
          <p:cNvPr id="13" name="5-Point Star 12">
            <a:hlinkClick r:id="rId2" action="ppaction://hlinkfile"/>
          </p:cNvPr>
          <p:cNvSpPr/>
          <p:nvPr/>
        </p:nvSpPr>
        <p:spPr>
          <a:xfrm>
            <a:off x="2616021" y="2286000"/>
            <a:ext cx="381000" cy="432375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05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959</TotalTime>
  <Words>337</Words>
  <Application>Microsoft Office PowerPoint</Application>
  <PresentationFormat>On-screen Show (4:3)</PresentationFormat>
  <Paragraphs>86</Paragraphs>
  <Slides>16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Atghar</dc:creator>
  <cp:lastModifiedBy>Cworld</cp:lastModifiedBy>
  <cp:revision>76</cp:revision>
  <dcterms:created xsi:type="dcterms:W3CDTF">2015-07-26T04:19:21Z</dcterms:created>
  <dcterms:modified xsi:type="dcterms:W3CDTF">2015-11-19T08:49:23Z</dcterms:modified>
</cp:coreProperties>
</file>